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" userDrawn="1">
          <p15:clr>
            <a:srgbClr val="A4A3A4"/>
          </p15:clr>
        </p15:guide>
        <p15:guide id="2" pos="98" userDrawn="1">
          <p15:clr>
            <a:srgbClr val="A4A3A4"/>
          </p15:clr>
        </p15:guide>
        <p15:guide id="3" pos="2094" userDrawn="1">
          <p15:clr>
            <a:srgbClr val="A4A3A4"/>
          </p15:clr>
        </p15:guide>
        <p15:guide id="4" pos="7582" userDrawn="1">
          <p15:clr>
            <a:srgbClr val="A4A3A4"/>
          </p15:clr>
        </p15:guide>
        <p15:guide id="5" orient="horz" pos="2160" userDrawn="1">
          <p15:clr>
            <a:srgbClr val="A4A3A4"/>
          </p15:clr>
        </p15:guide>
        <p15:guide id="6" orient="horz" pos="4224" userDrawn="1">
          <p15:clr>
            <a:srgbClr val="A4A3A4"/>
          </p15:clr>
        </p15:guide>
        <p15:guide id="7" pos="1867" userDrawn="1">
          <p15:clr>
            <a:srgbClr val="A4A3A4"/>
          </p15:clr>
        </p15:guide>
        <p15:guide id="8" pos="5813" userDrawn="1">
          <p15:clr>
            <a:srgbClr val="A4A3A4"/>
          </p15:clr>
        </p15:guide>
        <p15:guide id="9" pos="558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sc" initials="h" lastIdx="1" clrIdx="0">
    <p:extLst>
      <p:ext uri="{19B8F6BF-5375-455C-9EA6-DF929625EA0E}">
        <p15:presenceInfo xmlns:p15="http://schemas.microsoft.com/office/powerpoint/2012/main" userId="344138f1b851a1a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9E89"/>
    <a:srgbClr val="148895"/>
    <a:srgbClr val="336F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814" autoAdjust="0"/>
    <p:restoredTop sz="83140" autoAdjust="0"/>
  </p:normalViewPr>
  <p:slideViewPr>
    <p:cSldViewPr snapToGrid="0" showGuides="1">
      <p:cViewPr varScale="1">
        <p:scale>
          <a:sx n="111" d="100"/>
          <a:sy n="111" d="100"/>
        </p:scale>
        <p:origin x="1152" y="114"/>
      </p:cViewPr>
      <p:guideLst>
        <p:guide orient="horz" pos="96"/>
        <p:guide pos="98"/>
        <p:guide pos="2094"/>
        <p:guide pos="7582"/>
        <p:guide orient="horz" pos="2160"/>
        <p:guide orient="horz" pos="4224"/>
        <p:guide pos="1867"/>
        <p:guide pos="5813"/>
        <p:guide pos="558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E4D793-7D49-4FB3-8F02-525C413316E5}" type="datetimeFigureOut">
              <a:rPr lang="ko-KR" altLang="en-US" smtClean="0"/>
              <a:t>2021-06-28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2EC227-44E1-496A-A21C-13223533FC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3218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 algn="l">
              <a:lnSpc>
                <a:spcPct val="130000"/>
              </a:lnSpc>
              <a:buFont typeface="+mj-lt"/>
              <a:buAutoNum type="arabicPeriod"/>
            </a:pPr>
            <a:r>
              <a:rPr lang="en-US" altLang="ko-KR" sz="1400" b="1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All posters must be in English.</a:t>
            </a:r>
          </a:p>
          <a:p>
            <a:pPr marL="342900" indent="-342900" algn="l">
              <a:lnSpc>
                <a:spcPct val="130000"/>
              </a:lnSpc>
              <a:buFont typeface="+mj-lt"/>
              <a:buAutoNum type="arabicPeriod"/>
            </a:pPr>
            <a:r>
              <a:rPr lang="en-US" altLang="ko-KR" sz="1400" b="1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Be sure to include recommended structure: </a:t>
            </a:r>
          </a:p>
          <a:p>
            <a:pPr marL="800100" lvl="1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ko-KR" sz="140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Title part: Poster title, authors’ names &amp; affiliations, e-mail addresses of the presenter or corresponding author</a:t>
            </a:r>
          </a:p>
          <a:p>
            <a:pPr marL="800100" lvl="1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ko-KR" sz="140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Introduction </a:t>
            </a:r>
          </a:p>
          <a:p>
            <a:pPr marL="800100" lvl="1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ko-KR" sz="140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Methodology</a:t>
            </a:r>
          </a:p>
          <a:p>
            <a:pPr marL="800100" lvl="1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ko-KR" sz="140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Results</a:t>
            </a:r>
          </a:p>
          <a:p>
            <a:pPr marL="800100" lvl="1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ko-KR" sz="140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Conclusion</a:t>
            </a:r>
          </a:p>
          <a:p>
            <a:pPr marL="800100" lvl="1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ko-KR" sz="140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Key references</a:t>
            </a:r>
          </a:p>
          <a:p>
            <a:pPr marL="342900" indent="-342900" algn="l">
              <a:lnSpc>
                <a:spcPct val="130000"/>
              </a:lnSpc>
              <a:buFont typeface="+mj-lt"/>
              <a:buAutoNum type="arabicPeriod"/>
            </a:pPr>
            <a:r>
              <a:rPr lang="en-US" altLang="ko-KR" sz="1400" b="1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Do not drop below font size 10</a:t>
            </a:r>
            <a:r>
              <a:rPr lang="en-US" altLang="ko-KR" sz="140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but if you have extra space, increase the font size until the space is full.</a:t>
            </a:r>
          </a:p>
          <a:p>
            <a:pPr marL="342900" indent="-342900" algn="l">
              <a:lnSpc>
                <a:spcPct val="130000"/>
              </a:lnSpc>
              <a:buFont typeface="+mj-lt"/>
              <a:buAutoNum type="arabicPeriod"/>
            </a:pPr>
            <a:r>
              <a:rPr lang="en-US" altLang="ko-KR" sz="1400" b="1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Be recommended to keep the text within gutter guides</a:t>
            </a:r>
            <a:r>
              <a:rPr lang="en-US" altLang="ko-KR" sz="140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If you want to hide guides, click [View] - uncheck [Guides]</a:t>
            </a:r>
          </a:p>
          <a:p>
            <a:pPr marL="342900" indent="-342900" algn="l">
              <a:lnSpc>
                <a:spcPct val="130000"/>
              </a:lnSpc>
              <a:buFont typeface="+mj-lt"/>
              <a:buAutoNum type="arabicPeriod"/>
            </a:pPr>
            <a:r>
              <a:rPr lang="en-US" altLang="ko-KR" sz="1400" b="1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Do not use copyrighted materials without permission or content that should not be shared in public</a:t>
            </a:r>
            <a:r>
              <a:rPr lang="en-US" altLang="ko-KR" sz="140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Please check for the Copyright Policy and the “Presenter Guideline on How to Use Copyrighted Material” in the Presenters Guideline. 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2EC227-44E1-496A-A21C-13223533FC5B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3240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9896EE5-7124-4957-B9DF-2937774C39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75DBE28-FFA6-4850-A376-3616D35192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C060427-C5E1-47AB-9C3E-A559DEAE2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7D501-4978-446F-872D-CCE05E0156BB}" type="datetimeFigureOut">
              <a:rPr lang="ko-KR" altLang="en-US" smtClean="0"/>
              <a:t>2021-06-28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EC3557-81B7-455B-A7B6-3B4FB2D1B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E606000-5667-4F9E-BC9C-77357A20F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9BCE-C086-44A9-88C0-9D45C55D2E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8577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39E27B9-611F-41E5-A732-412C28772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591FE723-7299-4910-AB26-20E11BC00A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8033472-FA0B-4D69-BF70-70FFAD917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7D501-4978-446F-872D-CCE05E0156BB}" type="datetimeFigureOut">
              <a:rPr lang="ko-KR" altLang="en-US" smtClean="0"/>
              <a:t>2021-06-28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D4F91E2-95D2-4215-A849-888A54B0E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64AAA22-F889-4366-8E48-2748BD457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9BCE-C086-44A9-88C0-9D45C55D2E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6433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58A58301-1B55-4711-BF32-CBA4F9EE62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6E4FCFD-2150-48E2-AA1A-9035B5263E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D62E16D-1A0E-4D64-92AC-E5978E904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7D501-4978-446F-872D-CCE05E0156BB}" type="datetimeFigureOut">
              <a:rPr lang="ko-KR" altLang="en-US" smtClean="0"/>
              <a:t>2021-06-28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A824B86-71EF-4445-A425-9CBB75A68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E0EDE8E-EC7F-4F34-AA11-A7EDA2C4B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9BCE-C086-44A9-88C0-9D45C55D2E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0474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06ECDE9-01FE-4BAD-A922-3D6C6B96E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0B5627E-E374-45D0-8941-95BF36593F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891BA7C-892B-48DC-B873-181B9B3F3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7D501-4978-446F-872D-CCE05E0156BB}" type="datetimeFigureOut">
              <a:rPr lang="ko-KR" altLang="en-US" smtClean="0"/>
              <a:t>2021-06-28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F94AE62-1678-4CEB-B111-963B27013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BB5CD2D-0F4F-492D-9426-48D9F1156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9BCE-C086-44A9-88C0-9D45C55D2E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07453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3C85DA5-8ACE-4DD0-948E-D7715F213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1E67FCC-F780-47E8-854E-B7B7B1D7F5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DB0413D-0C0E-4DE4-96ED-4608376F4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7D501-4978-446F-872D-CCE05E0156BB}" type="datetimeFigureOut">
              <a:rPr lang="ko-KR" altLang="en-US" smtClean="0"/>
              <a:t>2021-06-28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CB78DAA-B35E-4B68-8E41-214423E25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3BDA127-86AF-436F-A24D-6FCB7ACAC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9BCE-C086-44A9-88C0-9D45C55D2E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259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7A74694-D750-4A6B-B1AF-74896AD05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CD2D887-EFE9-4ECA-B64B-22C29ACCED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C3368256-0D86-456D-85EF-AEE31BD104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3A35AC6-4BAD-4BBD-B29A-C9D164116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7D501-4978-446F-872D-CCE05E0156BB}" type="datetimeFigureOut">
              <a:rPr lang="ko-KR" altLang="en-US" smtClean="0"/>
              <a:t>2021-06-28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DE84F29-829D-4554-94AD-7AD8AFF34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4FF1027-91B9-433E-A0E5-74BF22664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9BCE-C086-44A9-88C0-9D45C55D2E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8048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B27D18C-0DC0-40AD-8C0C-E40B4C155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8D8C3A0-2AAC-472B-AD2C-9BA9C7ACEA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DA455D9A-C65F-4E67-B9DC-EDFE494409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FA78DDD1-FD1F-40C3-9D35-7BA093B1DF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AC0369A2-C35C-4DD1-8735-769BDF58B5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98BA29D-5BB2-4D57-B0A7-BA8C3F74A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7D501-4978-446F-872D-CCE05E0156BB}" type="datetimeFigureOut">
              <a:rPr lang="ko-KR" altLang="en-US" smtClean="0"/>
              <a:t>2021-06-28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D2F1D89B-316D-4EED-BD1C-FA50E6A32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F129744F-530D-4995-8252-7CFBA601C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9BCE-C086-44A9-88C0-9D45C55D2E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0274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0867A7E-2CAF-4C1B-AE9D-7590E388F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2868DC4-464A-4197-9169-E702E0A08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7D501-4978-446F-872D-CCE05E0156BB}" type="datetimeFigureOut">
              <a:rPr lang="ko-KR" altLang="en-US" smtClean="0"/>
              <a:t>2021-06-28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7F4E85BB-8761-4C55-B9BE-2300AC7B9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A35191F8-D72D-4167-A33B-C8F468B52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9BCE-C086-44A9-88C0-9D45C55D2E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7054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5523E905-3C9A-400C-AF34-90BA30C63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7D501-4978-446F-872D-CCE05E0156BB}" type="datetimeFigureOut">
              <a:rPr lang="ko-KR" altLang="en-US" smtClean="0"/>
              <a:t>2021-06-28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A1B0BC24-D25E-4238-A559-1091B21EE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6691E41E-4452-4ED4-AA11-956C95227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9BCE-C086-44A9-88C0-9D45C55D2E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2696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6C0D23B-AF33-4CD5-B311-17F12FA08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6514088-98C9-4B38-9EFE-46F155F3F2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1848F2DE-1D68-40A3-B32F-38B8EC319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9B5C3659-26DD-4A70-B075-AA2F69606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7D501-4978-446F-872D-CCE05E0156BB}" type="datetimeFigureOut">
              <a:rPr lang="ko-KR" altLang="en-US" smtClean="0"/>
              <a:t>2021-06-28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C964168-DA99-469A-92AB-947E1DD23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E35ECF9-6A70-4717-AAAD-C7D62681A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9BCE-C086-44A9-88C0-9D45C55D2E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5675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60B9A63-33AB-41CF-A5C2-5703E002C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0F19DA1C-4612-494C-AEF4-0389D5A1CC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1A41758-435D-4EF2-8291-30EC622B55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A7900A1-CF4D-454A-A648-2F89E478B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7D501-4978-446F-872D-CCE05E0156BB}" type="datetimeFigureOut">
              <a:rPr lang="ko-KR" altLang="en-US" smtClean="0"/>
              <a:t>2021-06-28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A32BA49-EFFE-453B-87AC-0E6BE7083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7A3F780-1AFD-4EAF-B57B-3CF111062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9BCE-C086-44A9-88C0-9D45C55D2E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5038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E6CC273C-AAA8-49B4-8FE8-1A08794DF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47080A7-3481-49A6-AD8F-645A0C9EC3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41C6997-0F38-4683-862E-69A95DFD81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6967D501-4978-446F-872D-CCE05E0156BB}" type="datetimeFigureOut">
              <a:rPr lang="ko-KR" altLang="en-US" smtClean="0"/>
              <a:pPr/>
              <a:t>2021-06-28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E2A85B9-178E-4967-9B97-63F74645CE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386AE4D-5C26-41FA-B665-E40A93ADEF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CD589BCE-C086-44A9-88C0-9D45C55D2EA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3409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>
            <a:extLst>
              <a:ext uri="{FF2B5EF4-FFF2-40B4-BE49-F238E27FC236}">
                <a16:creationId xmlns:a16="http://schemas.microsoft.com/office/drawing/2014/main" id="{28F4BDA9-04A0-4723-8943-98EAEC7DD313}"/>
              </a:ext>
            </a:extLst>
          </p:cNvPr>
          <p:cNvSpPr/>
          <p:nvPr/>
        </p:nvSpPr>
        <p:spPr>
          <a:xfrm>
            <a:off x="3006217" y="0"/>
            <a:ext cx="6179567" cy="6858000"/>
          </a:xfrm>
          <a:prstGeom prst="rect">
            <a:avLst/>
          </a:prstGeom>
          <a:solidFill>
            <a:srgbClr val="3270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pic>
        <p:nvPicPr>
          <p:cNvPr id="5" name="그래픽 4">
            <a:extLst>
              <a:ext uri="{FF2B5EF4-FFF2-40B4-BE49-F238E27FC236}">
                <a16:creationId xmlns:a16="http://schemas.microsoft.com/office/drawing/2014/main" id="{B6404CFD-E422-4B03-A66E-5422675322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55575" y="133315"/>
            <a:ext cx="1428750" cy="37147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DB70591-F400-436D-A2A5-DE92335903EC}"/>
              </a:ext>
            </a:extLst>
          </p:cNvPr>
          <p:cNvSpPr txBox="1"/>
          <p:nvPr/>
        </p:nvSpPr>
        <p:spPr>
          <a:xfrm>
            <a:off x="3338513" y="1013499"/>
            <a:ext cx="5514975" cy="48310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l">
              <a:lnSpc>
                <a:spcPct val="130000"/>
              </a:lnSpc>
              <a:buFont typeface="+mj-lt"/>
              <a:buAutoNum type="arabicPeriod"/>
            </a:pPr>
            <a:r>
              <a:rPr lang="en-US" altLang="ko-KR" sz="1400" b="1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All posters must be in English.</a:t>
            </a:r>
          </a:p>
          <a:p>
            <a:pPr marL="342900" indent="-342900" algn="l">
              <a:lnSpc>
                <a:spcPct val="130000"/>
              </a:lnSpc>
              <a:buFont typeface="+mj-lt"/>
              <a:buAutoNum type="arabicPeriod"/>
            </a:pPr>
            <a:r>
              <a:rPr lang="en-US" altLang="ko-KR" sz="1400" b="1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Be sure to include </a:t>
            </a:r>
            <a:r>
              <a:rPr lang="en-US" altLang="ko-KR" sz="140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following structure: </a:t>
            </a:r>
          </a:p>
          <a:p>
            <a:pPr marL="800100" lvl="1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ko-KR" sz="1400" i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Title part – Poster title</a:t>
            </a:r>
            <a:r>
              <a:rPr lang="en-US" altLang="ko-KR" sz="140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authors’ names &amp; affiliations, e-mail address of the presenter or the</a:t>
            </a:r>
            <a:r>
              <a:rPr lang="ko-KR" altLang="en-US" sz="140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ko-KR" sz="140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corresponding author</a:t>
            </a:r>
          </a:p>
          <a:p>
            <a:pPr marL="800100" lvl="1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ko-KR" sz="140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Introduction </a:t>
            </a:r>
          </a:p>
          <a:p>
            <a:pPr marL="800100" lvl="1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ko-KR" sz="140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Methodology</a:t>
            </a:r>
          </a:p>
          <a:p>
            <a:pPr marL="800100" lvl="1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ko-KR" sz="140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Results</a:t>
            </a:r>
          </a:p>
          <a:p>
            <a:pPr marL="800100" lvl="1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ko-KR" sz="140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Conclusion</a:t>
            </a:r>
          </a:p>
          <a:p>
            <a:pPr marL="800100" lvl="1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ko-KR" sz="140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Key references</a:t>
            </a:r>
          </a:p>
          <a:p>
            <a:pPr marL="342900" indent="-342900" algn="l">
              <a:lnSpc>
                <a:spcPct val="130000"/>
              </a:lnSpc>
              <a:buFont typeface="+mj-lt"/>
              <a:buAutoNum type="arabicPeriod"/>
            </a:pPr>
            <a:r>
              <a:rPr lang="en-US" altLang="ko-KR" sz="1400" b="1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minimum font size is 10</a:t>
            </a:r>
            <a:r>
              <a:rPr lang="en-US" altLang="ko-KR" sz="140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but if you have extra space, you can increase the font size until the space is full.</a:t>
            </a:r>
          </a:p>
          <a:p>
            <a:pPr marL="342900" indent="-342900" algn="l">
              <a:lnSpc>
                <a:spcPct val="130000"/>
              </a:lnSpc>
              <a:buFont typeface="+mj-lt"/>
              <a:buAutoNum type="arabicPeriod"/>
            </a:pPr>
            <a:r>
              <a:rPr lang="en-US" altLang="ko-KR" sz="1400" b="1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Please keep the text within gutter guides</a:t>
            </a:r>
            <a:r>
              <a:rPr lang="en-US" altLang="ko-KR" sz="140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If you want to hide guides, click [View] - uncheck [Guides]</a:t>
            </a:r>
          </a:p>
          <a:p>
            <a:pPr marL="342900" indent="-342900" algn="l">
              <a:lnSpc>
                <a:spcPct val="130000"/>
              </a:lnSpc>
              <a:buFont typeface="+mj-lt"/>
              <a:buAutoNum type="arabicPeriod"/>
            </a:pPr>
            <a:r>
              <a:rPr lang="en-US" altLang="ko-KR" sz="1400" b="1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Please do NOT use any copyrighted materials without permission or content that should not be shared in public</a:t>
            </a:r>
            <a:r>
              <a:rPr lang="en-US" altLang="ko-KR" sz="1400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Please check “Copyright Policy” and “Presenter Guideline on How to Use Copyrighted Material” included in the Presenters Guideline. </a:t>
            </a:r>
          </a:p>
        </p:txBody>
      </p:sp>
      <p:grpSp>
        <p:nvGrpSpPr>
          <p:cNvPr id="3" name="그룹 2">
            <a:extLst>
              <a:ext uri="{FF2B5EF4-FFF2-40B4-BE49-F238E27FC236}">
                <a16:creationId xmlns:a16="http://schemas.microsoft.com/office/drawing/2014/main" id="{276D6DFD-291F-448B-AB62-890AFBD9AB72}"/>
              </a:ext>
            </a:extLst>
          </p:cNvPr>
          <p:cNvGrpSpPr/>
          <p:nvPr/>
        </p:nvGrpSpPr>
        <p:grpSpPr>
          <a:xfrm>
            <a:off x="11160087" y="158750"/>
            <a:ext cx="1004768" cy="412911"/>
            <a:chOff x="11160087" y="158750"/>
            <a:chExt cx="1004768" cy="412911"/>
          </a:xfrm>
        </p:grpSpPr>
        <p:pic>
          <p:nvPicPr>
            <p:cNvPr id="6" name="그래픽 5">
              <a:extLst>
                <a:ext uri="{FF2B5EF4-FFF2-40B4-BE49-F238E27FC236}">
                  <a16:creationId xmlns:a16="http://schemas.microsoft.com/office/drawing/2014/main" id="{50FE0CD0-5016-47F6-8769-6F3101A0481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1240219" y="158750"/>
              <a:ext cx="799380" cy="320607"/>
            </a:xfrm>
            <a:prstGeom prst="rect">
              <a:avLst/>
            </a:prstGeom>
          </p:spPr>
        </p:pic>
        <p:sp>
          <p:nvSpPr>
            <p:cNvPr id="2" name="직사각형 1">
              <a:extLst>
                <a:ext uri="{FF2B5EF4-FFF2-40B4-BE49-F238E27FC236}">
                  <a16:creationId xmlns:a16="http://schemas.microsoft.com/office/drawing/2014/main" id="{653F61A0-5BD7-4871-AA7F-4DF99C69B6CB}"/>
                </a:ext>
              </a:extLst>
            </p:cNvPr>
            <p:cNvSpPr/>
            <p:nvPr/>
          </p:nvSpPr>
          <p:spPr>
            <a:xfrm>
              <a:off x="11160087" y="183863"/>
              <a:ext cx="1004768" cy="3877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altLang="ko-KR" sz="1200" dirty="0">
                  <a:ln w="0"/>
                  <a:gradFill flip="none" rotWithShape="1">
                    <a:gsLst>
                      <a:gs pos="0">
                        <a:srgbClr val="336FB3"/>
                      </a:gs>
                      <a:gs pos="50000">
                        <a:srgbClr val="148895"/>
                      </a:gs>
                      <a:gs pos="100000">
                        <a:srgbClr val="109E89"/>
                      </a:gs>
                    </a:gsLst>
                    <a:lin ang="0" scaled="1"/>
                    <a:tileRect/>
                  </a:gra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Franklin Gothic Demi Cond" panose="020B0706030402020204" pitchFamily="34" charset="0"/>
                  <a:cs typeface="Calibri" panose="020F0502020204030204" pitchFamily="34" charset="0"/>
                </a:rPr>
                <a:t>AASP 2021 Conference</a:t>
              </a:r>
              <a:endParaRPr lang="ko-KR" altLang="en-US" sz="1200" dirty="0">
                <a:ln w="0"/>
                <a:gradFill flip="none" rotWithShape="1">
                  <a:gsLst>
                    <a:gs pos="0">
                      <a:srgbClr val="336FB3"/>
                    </a:gs>
                    <a:gs pos="50000">
                      <a:srgbClr val="148895"/>
                    </a:gs>
                    <a:gs pos="100000">
                      <a:srgbClr val="109E89"/>
                    </a:gs>
                  </a:gsLst>
                  <a:lin ang="0" scaled="1"/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Franklin Gothic Demi Cond" panose="020B07060304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00963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269</Words>
  <Application>Microsoft Office PowerPoint</Application>
  <PresentationFormat>와이드스크린</PresentationFormat>
  <Paragraphs>24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Franklin Gothic Demi Cond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이하연</dc:creator>
  <cp:lastModifiedBy>이하연</cp:lastModifiedBy>
  <cp:revision>12</cp:revision>
  <dcterms:created xsi:type="dcterms:W3CDTF">2021-06-25T05:47:14Z</dcterms:created>
  <dcterms:modified xsi:type="dcterms:W3CDTF">2021-06-28T01:38:56Z</dcterms:modified>
</cp:coreProperties>
</file>